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74" r:id="rId3"/>
    <p:sldId id="258" r:id="rId4"/>
    <p:sldId id="287" r:id="rId5"/>
    <p:sldId id="283" r:id="rId6"/>
    <p:sldId id="273" r:id="rId7"/>
    <p:sldId id="286" r:id="rId8"/>
    <p:sldId id="277" r:id="rId9"/>
    <p:sldId id="268" r:id="rId10"/>
    <p:sldId id="281" r:id="rId11"/>
    <p:sldId id="285" r:id="rId12"/>
    <p:sldId id="288" r:id="rId13"/>
    <p:sldId id="289" r:id="rId14"/>
    <p:sldId id="275" r:id="rId15"/>
    <p:sldId id="267" r:id="rId16"/>
    <p:sldId id="290" r:id="rId17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Moon Flower" panose="020B0604020202020204" charset="0"/>
      <p:regular r:id="rId24"/>
    </p:embeddedFont>
    <p:embeddedFont>
      <p:font typeface="Moon Flower Bold" panose="020B0604020202020204" charset="0"/>
      <p:regular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9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97B0"/>
    <a:srgbClr val="ADB9CA"/>
    <a:srgbClr val="D6DCE5"/>
    <a:srgbClr val="6A6A6A"/>
    <a:srgbClr val="011521"/>
    <a:srgbClr val="000A10"/>
    <a:srgbClr val="02263C"/>
    <a:srgbClr val="0338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176" y="318"/>
      </p:cViewPr>
      <p:guideLst>
        <p:guide orient="horz" pos="2092"/>
        <p:guide pos="39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08.01.2019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7997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08.01.2019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643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08.01.2019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8675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08.01.2019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0463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08.01.2019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0881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08.01.2019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800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08.01.2019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4128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08.01.2019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8364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08.01.2019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7914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08.01.2019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9684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08.01.2019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941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3FC5D-4D24-4C48-9FF7-A906944DE6DD}" type="datetimeFigureOut">
              <a:rPr lang="de-DE" smtClean="0"/>
              <a:t>08.01.2019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40094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microsoft.com/office/2007/relationships/hdphoto" Target="../media/hdphoto5.wdp"/><Relationship Id="rId10" Type="http://schemas.openxmlformats.org/officeDocument/2006/relationships/image" Target="../media/image52.png"/><Relationship Id="rId4" Type="http://schemas.openxmlformats.org/officeDocument/2006/relationships/image" Target="../media/image42.png"/><Relationship Id="rId9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jpeg"/><Relationship Id="rId18" Type="http://schemas.openxmlformats.org/officeDocument/2006/relationships/image" Target="../media/image23.png"/><Relationship Id="rId3" Type="http://schemas.openxmlformats.org/officeDocument/2006/relationships/image" Target="../media/image8.jpeg"/><Relationship Id="rId21" Type="http://schemas.openxmlformats.org/officeDocument/2006/relationships/image" Target="../media/image26.png"/><Relationship Id="rId7" Type="http://schemas.openxmlformats.org/officeDocument/2006/relationships/image" Target="../media/image12.jpeg"/><Relationship Id="rId12" Type="http://schemas.openxmlformats.org/officeDocument/2006/relationships/image" Target="../media/image17.jpeg"/><Relationship Id="rId17" Type="http://schemas.openxmlformats.org/officeDocument/2006/relationships/image" Target="../media/image22.png"/><Relationship Id="rId25" Type="http://schemas.openxmlformats.org/officeDocument/2006/relationships/image" Target="../media/image30.jpeg"/><Relationship Id="rId2" Type="http://schemas.openxmlformats.org/officeDocument/2006/relationships/image" Target="../media/image7.jpe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16.jpeg"/><Relationship Id="rId24" Type="http://schemas.openxmlformats.org/officeDocument/2006/relationships/image" Target="../media/image29.png"/><Relationship Id="rId5" Type="http://schemas.openxmlformats.org/officeDocument/2006/relationships/image" Target="../media/image10.jpe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jpeg"/><Relationship Id="rId19" Type="http://schemas.openxmlformats.org/officeDocument/2006/relationships/image" Target="../media/image24.png"/><Relationship Id="rId4" Type="http://schemas.openxmlformats.org/officeDocument/2006/relationships/image" Target="../media/image9.jpeg"/><Relationship Id="rId9" Type="http://schemas.openxmlformats.org/officeDocument/2006/relationships/image" Target="../media/image14.jpe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microsoft.com/office/2007/relationships/hdphoto" Target="../media/hdphoto5.wdp"/><Relationship Id="rId10" Type="http://schemas.openxmlformats.org/officeDocument/2006/relationships/image" Target="../media/image46.png"/><Relationship Id="rId4" Type="http://schemas.openxmlformats.org/officeDocument/2006/relationships/image" Target="../media/image42.png"/><Relationship Id="rId9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547" y="2330872"/>
            <a:ext cx="12192000" cy="1462315"/>
          </a:xfrm>
        </p:spPr>
        <p:txBody>
          <a:bodyPr anchor="ctr">
            <a:noAutofit/>
          </a:bodyPr>
          <a:lstStyle/>
          <a:p>
            <a:r>
              <a:rPr lang="de-DE" sz="12500" dirty="0">
                <a:solidFill>
                  <a:schemeClr val="tx1">
                    <a:lumMod val="85000"/>
                  </a:schemeClr>
                </a:solidFill>
                <a:latin typeface="Moon Flower Bold" panose="02000500000000000000" pitchFamily="2" charset="0"/>
              </a:rPr>
              <a:t>FORGET ME NOT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547" y="4868730"/>
            <a:ext cx="12192000" cy="1655762"/>
          </a:xfrm>
        </p:spPr>
        <p:txBody>
          <a:bodyPr>
            <a:normAutofit/>
          </a:bodyPr>
          <a:lstStyle/>
          <a:p>
            <a:r>
              <a:rPr lang="de-DE" sz="2000" dirty="0">
                <a:latin typeface="Moon Flower" panose="02000500000000000000" pitchFamily="2" charset="0"/>
              </a:rPr>
              <a:t>BY DANIEL BARACOTTI, FREDERYK SPERLING, Alba </a:t>
            </a:r>
            <a:r>
              <a:rPr lang="de-DE" sz="2000" dirty="0" err="1">
                <a:latin typeface="Moon Flower" panose="02000500000000000000" pitchFamily="2" charset="0"/>
              </a:rPr>
              <a:t>Pläp</a:t>
            </a:r>
            <a:r>
              <a:rPr lang="de-DE" sz="2000" dirty="0">
                <a:latin typeface="Moon Flower" panose="02000500000000000000" pitchFamily="2" charset="0"/>
              </a:rPr>
              <a:t> Golfe, Sebastian </a:t>
            </a:r>
            <a:r>
              <a:rPr lang="de-DE" sz="2000" dirty="0" err="1">
                <a:latin typeface="Moon Flower" panose="02000500000000000000" pitchFamily="2" charset="0"/>
              </a:rPr>
              <a:t>gerena</a:t>
            </a:r>
            <a:r>
              <a:rPr lang="de-DE" sz="2000" dirty="0">
                <a:latin typeface="Moon Flower" panose="02000500000000000000" pitchFamily="2" charset="0"/>
              </a:rPr>
              <a:t> </a:t>
            </a:r>
            <a:r>
              <a:rPr lang="de-DE" sz="2000" dirty="0" err="1">
                <a:latin typeface="Moon Flower" panose="02000500000000000000" pitchFamily="2" charset="0"/>
              </a:rPr>
              <a:t>and</a:t>
            </a:r>
            <a:r>
              <a:rPr lang="de-DE" sz="2000" dirty="0">
                <a:latin typeface="Moon Flower" panose="02000500000000000000" pitchFamily="2" charset="0"/>
              </a:rPr>
              <a:t> </a:t>
            </a:r>
            <a:r>
              <a:rPr lang="de-DE" sz="2000" dirty="0" err="1">
                <a:latin typeface="Moon Flower" panose="02000500000000000000" pitchFamily="2" charset="0"/>
              </a:rPr>
              <a:t>tamina</a:t>
            </a:r>
            <a:r>
              <a:rPr lang="de-DE" sz="2000" dirty="0">
                <a:latin typeface="Moon Flower" panose="02000500000000000000" pitchFamily="2" charset="0"/>
              </a:rPr>
              <a:t> Brunke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-2416932" y="941228"/>
            <a:ext cx="2370064" cy="1005922"/>
            <a:chOff x="4921515" y="1400242"/>
            <a:chExt cx="2370064" cy="1005922"/>
          </a:xfrm>
        </p:grpSpPr>
        <p:grpSp>
          <p:nvGrpSpPr>
            <p:cNvPr id="7" name="Gruppieren 6"/>
            <p:cNvGrpSpPr/>
            <p:nvPr/>
          </p:nvGrpSpPr>
          <p:grpSpPr>
            <a:xfrm>
              <a:off x="4921515" y="1400242"/>
              <a:ext cx="1508314" cy="1005922"/>
              <a:chOff x="4587686" y="1629216"/>
              <a:chExt cx="1919789" cy="1280342"/>
            </a:xfrm>
          </p:grpSpPr>
          <p:pic>
            <p:nvPicPr>
              <p:cNvPr id="5" name="Grafik 4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9750" b="72000" l="34500" r="6625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34" t="16274" r="29979" b="26838"/>
              <a:stretch/>
            </p:blipFill>
            <p:spPr>
              <a:xfrm>
                <a:off x="4587686" y="1629216"/>
                <a:ext cx="1130943" cy="1280342"/>
              </a:xfrm>
              <a:prstGeom prst="rect">
                <a:avLst/>
              </a:prstGeom>
            </p:spPr>
          </p:pic>
          <p:pic>
            <p:nvPicPr>
              <p:cNvPr id="6" name="Grafik 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1917" b="70667" l="43000" r="5968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014" t="42115" r="40476" b="29313"/>
              <a:stretch/>
            </p:blipFill>
            <p:spPr>
              <a:xfrm>
                <a:off x="5684525" y="1841305"/>
                <a:ext cx="822950" cy="1068253"/>
              </a:xfrm>
              <a:prstGeom prst="rect">
                <a:avLst/>
              </a:prstGeom>
            </p:spPr>
          </p:pic>
        </p:grpSp>
        <p:pic>
          <p:nvPicPr>
            <p:cNvPr id="8" name="Grafik 7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34" t="30935" r="35248" b="35034"/>
            <a:stretch/>
          </p:blipFill>
          <p:spPr>
            <a:xfrm>
              <a:off x="6562419" y="1618201"/>
              <a:ext cx="729160" cy="787963"/>
            </a:xfrm>
            <a:prstGeom prst="rect">
              <a:avLst/>
            </a:prstGeom>
          </p:spPr>
        </p:pic>
      </p:grpSp>
      <p:sp>
        <p:nvSpPr>
          <p:cNvPr id="10" name="Rechteck 9"/>
          <p:cNvSpPr/>
          <p:nvPr/>
        </p:nvSpPr>
        <p:spPr>
          <a:xfrm>
            <a:off x="-1231900" y="0"/>
            <a:ext cx="836772" cy="836772"/>
          </a:xfrm>
          <a:prstGeom prst="rect">
            <a:avLst/>
          </a:prstGeom>
          <a:solidFill>
            <a:srgbClr val="000A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Untertitel 2"/>
          <p:cNvSpPr txBox="1">
            <a:spLocks/>
          </p:cNvSpPr>
          <p:nvPr/>
        </p:nvSpPr>
        <p:spPr>
          <a:xfrm>
            <a:off x="-2142368" y="2113781"/>
            <a:ext cx="2095500" cy="5533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>
                <a:latin typeface="Moon Flower Bold" panose="02000500000000000000" pitchFamily="2" charset="0"/>
              </a:rPr>
              <a:t>Moon </a:t>
            </a:r>
            <a:r>
              <a:rPr lang="de-DE" sz="3600" dirty="0" err="1">
                <a:latin typeface="Moon Flower Bold" panose="02000500000000000000" pitchFamily="2" charset="0"/>
              </a:rPr>
              <a:t>flower</a:t>
            </a:r>
            <a:endParaRPr lang="de-DE" sz="3600" dirty="0">
              <a:latin typeface="Moon Flower Bold" panose="02000500000000000000" pitchFamily="2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12259962" y="-25266"/>
            <a:ext cx="6096000" cy="4278094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de-DE" sz="2000" dirty="0">
              <a:latin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</a:rPr>
              <a:t>Used to present your game to an audience </a:t>
            </a:r>
          </a:p>
          <a:p>
            <a:r>
              <a:rPr lang="en-US" dirty="0">
                <a:latin typeface="Times New Roman" panose="02020603050405020304" pitchFamily="18" charset="0"/>
              </a:rPr>
              <a:t>- </a:t>
            </a:r>
            <a:r>
              <a:rPr lang="en-US" dirty="0">
                <a:latin typeface="Calibri" panose="020F0502020204030204" pitchFamily="34" charset="0"/>
              </a:rPr>
              <a:t>Provides a guide for presenting a more detailed overview of your game </a:t>
            </a:r>
          </a:p>
          <a:p>
            <a:r>
              <a:rPr lang="en-US" dirty="0">
                <a:latin typeface="Times New Roman" panose="02020603050405020304" pitchFamily="18" charset="0"/>
              </a:rPr>
              <a:t>- </a:t>
            </a:r>
            <a:r>
              <a:rPr lang="en-US" dirty="0">
                <a:latin typeface="Calibri" panose="020F0502020204030204" pitchFamily="34" charset="0"/>
              </a:rPr>
              <a:t>Fits the visual theme of the game </a:t>
            </a:r>
          </a:p>
          <a:p>
            <a:r>
              <a:rPr lang="de-DE" dirty="0">
                <a:latin typeface="Times New Roman" panose="02020603050405020304" pitchFamily="18" charset="0"/>
              </a:rPr>
              <a:t>- </a:t>
            </a:r>
            <a:r>
              <a:rPr lang="de-DE" dirty="0">
                <a:latin typeface="Calibri" panose="020F0502020204030204" pitchFamily="34" charset="0"/>
              </a:rPr>
              <a:t>Looks sharp </a:t>
            </a:r>
            <a:r>
              <a:rPr lang="de-DE" dirty="0" err="1">
                <a:latin typeface="Calibri" panose="020F0502020204030204" pitchFamily="34" charset="0"/>
              </a:rPr>
              <a:t>and</a:t>
            </a:r>
            <a:r>
              <a:rPr lang="de-DE" dirty="0">
                <a:latin typeface="Calibri" panose="020F0502020204030204" pitchFamily="34" charset="0"/>
              </a:rPr>
              <a:t> professional 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Calibri" panose="020F0502020204030204" pitchFamily="34" charset="0"/>
              </a:rPr>
              <a:t>Contains the following information: 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Courier New" panose="02070309020205020404" pitchFamily="49" charset="0"/>
              </a:rPr>
              <a:t>o </a:t>
            </a:r>
            <a:r>
              <a:rPr lang="en-US" dirty="0">
                <a:latin typeface="Calibri" panose="020F0502020204030204" pitchFamily="34" charset="0"/>
              </a:rPr>
              <a:t>All information of the One Sheet </a:t>
            </a:r>
          </a:p>
          <a:p>
            <a:r>
              <a:rPr lang="en-US" dirty="0">
                <a:latin typeface="Courier New" panose="02070309020205020404" pitchFamily="49" charset="0"/>
              </a:rPr>
              <a:t>o </a:t>
            </a:r>
            <a:r>
              <a:rPr lang="en-US" dirty="0">
                <a:latin typeface="Calibri" panose="020F0502020204030204" pitchFamily="34" charset="0"/>
              </a:rPr>
              <a:t>Explains the game direction </a:t>
            </a:r>
          </a:p>
          <a:p>
            <a:r>
              <a:rPr lang="en-US" dirty="0">
                <a:latin typeface="Courier New" panose="02070309020205020404" pitchFamily="49" charset="0"/>
              </a:rPr>
              <a:t>o </a:t>
            </a:r>
            <a:r>
              <a:rPr lang="en-US" dirty="0">
                <a:latin typeface="Calibri" panose="020F0502020204030204" pitchFamily="34" charset="0"/>
              </a:rPr>
              <a:t>A deeper dive into every aspect of the game </a:t>
            </a:r>
          </a:p>
          <a:p>
            <a:r>
              <a:rPr lang="en-US" dirty="0">
                <a:latin typeface="Courier New" panose="02070309020205020404" pitchFamily="49" charset="0"/>
              </a:rPr>
              <a:t>o </a:t>
            </a:r>
            <a:r>
              <a:rPr lang="en-US" dirty="0">
                <a:latin typeface="Calibri" panose="020F0502020204030204" pitchFamily="34" charset="0"/>
              </a:rPr>
              <a:t>A deeper dive into the development aspects of the game </a:t>
            </a:r>
          </a:p>
          <a:p>
            <a:r>
              <a:rPr lang="en-US" dirty="0">
                <a:latin typeface="Courier New" panose="02070309020205020404" pitchFamily="49" charset="0"/>
              </a:rPr>
              <a:t>o </a:t>
            </a:r>
            <a:r>
              <a:rPr lang="en-US" dirty="0">
                <a:latin typeface="Calibri" panose="020F0502020204030204" pitchFamily="34" charset="0"/>
              </a:rPr>
              <a:t>A selection of 1-5 high quality in game or concept artworks </a:t>
            </a:r>
          </a:p>
          <a:p>
            <a:r>
              <a:rPr lang="en-US" dirty="0">
                <a:latin typeface="Courier New" panose="02070309020205020404" pitchFamily="49" charset="0"/>
              </a:rPr>
              <a:t>o </a:t>
            </a:r>
            <a:r>
              <a:rPr lang="en-US" dirty="0">
                <a:latin typeface="Calibri" panose="020F0502020204030204" pitchFamily="34" charset="0"/>
              </a:rPr>
              <a:t>Slides showing comparable successful titles </a:t>
            </a:r>
          </a:p>
          <a:p>
            <a:r>
              <a:rPr lang="en-US" dirty="0">
                <a:latin typeface="Courier New" panose="02070309020205020404" pitchFamily="49" charset="0"/>
              </a:rPr>
              <a:t>o </a:t>
            </a:r>
            <a:r>
              <a:rPr lang="en-US" dirty="0">
                <a:latin typeface="Calibri" panose="020F0502020204030204" pitchFamily="34" charset="0"/>
              </a:rPr>
              <a:t>Shows the good side of your game </a:t>
            </a:r>
          </a:p>
          <a:p>
            <a:endParaRPr lang="de-DE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79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D8D8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2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D8D8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2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>
          <a:xfrm>
            <a:off x="348343" y="-249435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err="1">
                <a:latin typeface="Moon Flower Bold" panose="02000500000000000000" pitchFamily="2" charset="0"/>
              </a:rPr>
              <a:t>combined</a:t>
            </a:r>
            <a:r>
              <a:rPr lang="de-DE" sz="6600" dirty="0">
                <a:latin typeface="Moon Flower Bold" panose="02000500000000000000" pitchFamily="2" charset="0"/>
              </a:rPr>
              <a:t> </a:t>
            </a:r>
            <a:r>
              <a:rPr lang="de-DE" sz="6600" dirty="0" err="1">
                <a:latin typeface="Moon Flower Bold" panose="02000500000000000000" pitchFamily="2" charset="0"/>
              </a:rPr>
              <a:t>abilities</a:t>
            </a:r>
            <a:endParaRPr lang="de-DE" sz="6600" dirty="0">
              <a:latin typeface="Moon Flower Bold" panose="02000500000000000000" pitchFamily="2" charset="0"/>
            </a:endParaRPr>
          </a:p>
        </p:txBody>
      </p:sp>
      <p:grpSp>
        <p:nvGrpSpPr>
          <p:cNvPr id="14" name="Gruppieren 13"/>
          <p:cNvGrpSpPr/>
          <p:nvPr/>
        </p:nvGrpSpPr>
        <p:grpSpPr>
          <a:xfrm>
            <a:off x="1707022" y="1367707"/>
            <a:ext cx="8797042" cy="1540916"/>
            <a:chOff x="6453905" y="1983009"/>
            <a:chExt cx="5077927" cy="889465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4" t="20844" r="25387" b="18107"/>
            <a:stretch/>
          </p:blipFill>
          <p:spPr>
            <a:xfrm>
              <a:off x="6453905" y="2008053"/>
              <a:ext cx="796049" cy="864421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54250" y1="49500" x2="54250" y2="49500"/>
                          <a14:foregroundMark x1="54250" y1="49063" x2="55125" y2="48188"/>
                          <a14:backgroundMark x1="34188" y1="51625" x2="33500" y2="50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58" t="25287" r="22070" b="28510"/>
            <a:stretch/>
          </p:blipFill>
          <p:spPr>
            <a:xfrm>
              <a:off x="8582171" y="1983009"/>
              <a:ext cx="883633" cy="748106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73" t="28514" r="25506" b="25257"/>
            <a:stretch/>
          </p:blipFill>
          <p:spPr>
            <a:xfrm>
              <a:off x="10655122" y="2023939"/>
              <a:ext cx="876710" cy="782101"/>
            </a:xfrm>
            <a:prstGeom prst="rect">
              <a:avLst/>
            </a:prstGeom>
          </p:spPr>
        </p:pic>
      </p:grpSp>
      <p:sp>
        <p:nvSpPr>
          <p:cNvPr id="2" name="Rechteck 1"/>
          <p:cNvSpPr/>
          <p:nvPr/>
        </p:nvSpPr>
        <p:spPr>
          <a:xfrm>
            <a:off x="4676456" y="2763967"/>
            <a:ext cx="323237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Frozen Outrage (</a:t>
            </a:r>
            <a:r>
              <a:rPr lang="en-US" sz="28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Rage&amp;Anx</a:t>
            </a:r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.): 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runs very fast and becomes invulnerable</a:t>
            </a: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Can run over hazardous terrain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Can run through enemies to defeat them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1320652" y="2751300"/>
            <a:ext cx="28827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Eruption (</a:t>
            </a:r>
            <a:r>
              <a:rPr lang="en-US" sz="28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Rage&amp;Dep</a:t>
            </a:r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.):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cries magma tears, that harden immediately.</a:t>
            </a: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Can be used to create paths</a:t>
            </a:r>
          </a:p>
          <a:p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8526056" y="2727881"/>
            <a:ext cx="28956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Icey Tears (Dep.&amp; </a:t>
            </a:r>
            <a:r>
              <a:rPr lang="en-US" sz="28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Anx</a:t>
            </a:r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.): 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can shoot controllable frozen tears.</a:t>
            </a: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Can defeat enemies from a distance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Can activate otherwise unreachable mechanisms  </a:t>
            </a:r>
          </a:p>
          <a:p>
            <a:endParaRPr lang="de-DE" dirty="0"/>
          </a:p>
        </p:txBody>
      </p:sp>
      <p:sp>
        <p:nvSpPr>
          <p:cNvPr id="19" name="Flussdiagramm: Prozess 18"/>
          <p:cNvSpPr/>
          <p:nvPr/>
        </p:nvSpPr>
        <p:spPr>
          <a:xfrm>
            <a:off x="1320652" y="2870492"/>
            <a:ext cx="45719" cy="344357"/>
          </a:xfrm>
          <a:prstGeom prst="flowChartProcess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lussdiagramm: Prozess 19"/>
          <p:cNvSpPr/>
          <p:nvPr/>
        </p:nvSpPr>
        <p:spPr>
          <a:xfrm>
            <a:off x="4622867" y="2870493"/>
            <a:ext cx="45719" cy="344357"/>
          </a:xfrm>
          <a:prstGeom prst="flowChartProcess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Flussdiagramm: Prozess 20"/>
          <p:cNvSpPr/>
          <p:nvPr/>
        </p:nvSpPr>
        <p:spPr>
          <a:xfrm>
            <a:off x="8526056" y="2870493"/>
            <a:ext cx="45719" cy="344357"/>
          </a:xfrm>
          <a:prstGeom prst="flowChartProcess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032" y="4710276"/>
            <a:ext cx="2477875" cy="2147724"/>
          </a:xfrm>
          <a:prstGeom prst="rect">
            <a:avLst/>
          </a:prstGeom>
        </p:spPr>
      </p:pic>
      <p:grpSp>
        <p:nvGrpSpPr>
          <p:cNvPr id="7" name="Gruppieren 6"/>
          <p:cNvGrpSpPr/>
          <p:nvPr/>
        </p:nvGrpSpPr>
        <p:grpSpPr>
          <a:xfrm>
            <a:off x="1280768" y="4623473"/>
            <a:ext cx="2922617" cy="2234527"/>
            <a:chOff x="703431" y="3987842"/>
            <a:chExt cx="3682932" cy="2815836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31" y="4052857"/>
              <a:ext cx="3001767" cy="2601813"/>
            </a:xfrm>
            <a:prstGeom prst="rect">
              <a:avLst/>
            </a:prstGeom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7673" y="3987842"/>
              <a:ext cx="3248690" cy="2815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514252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>
          <a:xfrm>
            <a:off x="348343" y="-249435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err="1">
                <a:latin typeface="Moon Flower Bold" panose="02000500000000000000" pitchFamily="2" charset="0"/>
              </a:rPr>
              <a:t>Character</a:t>
            </a:r>
            <a:r>
              <a:rPr lang="de-DE" sz="6600" dirty="0">
                <a:latin typeface="Moon Flower Bold" panose="02000500000000000000" pitchFamily="2" charset="0"/>
              </a:rPr>
              <a:t> </a:t>
            </a:r>
            <a:r>
              <a:rPr lang="de-DE" sz="6600" dirty="0" err="1">
                <a:latin typeface="Moon Flower Bold" panose="02000500000000000000" pitchFamily="2" charset="0"/>
              </a:rPr>
              <a:t>Animations</a:t>
            </a:r>
            <a:r>
              <a:rPr lang="de-DE" sz="6600" dirty="0">
                <a:latin typeface="Moon Flower Bold" panose="02000500000000000000" pitchFamily="2" charset="0"/>
              </a:rPr>
              <a:t> 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943" y="1743950"/>
            <a:ext cx="4266520" cy="426652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648" y="522814"/>
            <a:ext cx="6708791" cy="670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7123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>
          <a:xfrm>
            <a:off x="348343" y="-249435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err="1">
                <a:latin typeface="Moon Flower Bold" panose="02000500000000000000" pitchFamily="2" charset="0"/>
              </a:rPr>
              <a:t>Character</a:t>
            </a:r>
            <a:r>
              <a:rPr lang="de-DE" sz="6600" dirty="0">
                <a:latin typeface="Moon Flower Bold" panose="02000500000000000000" pitchFamily="2" charset="0"/>
              </a:rPr>
              <a:t> </a:t>
            </a:r>
            <a:r>
              <a:rPr lang="de-DE" sz="6600" dirty="0" err="1">
                <a:latin typeface="Moon Flower Bold" panose="02000500000000000000" pitchFamily="2" charset="0"/>
              </a:rPr>
              <a:t>Animations</a:t>
            </a:r>
            <a:r>
              <a:rPr lang="de-DE" sz="6600" dirty="0">
                <a:latin typeface="Moon Flower Bold" panose="02000500000000000000" pitchFamily="2" charset="0"/>
              </a:rPr>
              <a:t>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562" y="1679781"/>
            <a:ext cx="4443182" cy="4443182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463" y="1673655"/>
            <a:ext cx="4449308" cy="444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6881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>
          <a:xfrm>
            <a:off x="348343" y="-249435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err="1">
                <a:latin typeface="Moon Flower Bold" panose="02000500000000000000" pitchFamily="2" charset="0"/>
              </a:rPr>
              <a:t>Character</a:t>
            </a:r>
            <a:r>
              <a:rPr lang="de-DE" sz="6600" dirty="0">
                <a:latin typeface="Moon Flower Bold" panose="02000500000000000000" pitchFamily="2" charset="0"/>
              </a:rPr>
              <a:t> </a:t>
            </a:r>
            <a:r>
              <a:rPr lang="de-DE" sz="6600" dirty="0" err="1">
                <a:latin typeface="Moon Flower Bold" panose="02000500000000000000" pitchFamily="2" charset="0"/>
              </a:rPr>
              <a:t>Animations</a:t>
            </a:r>
            <a:r>
              <a:rPr lang="de-DE" sz="6600" dirty="0">
                <a:latin typeface="Moon Flower Bold" panose="02000500000000000000" pitchFamily="2" charset="0"/>
              </a:rPr>
              <a:t> 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813" y="1532288"/>
            <a:ext cx="4452008" cy="445200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211" y="1532288"/>
            <a:ext cx="4452008" cy="445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78120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>
          <a:xfrm>
            <a:off x="348343" y="-249435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err="1">
                <a:latin typeface="Moon Flower Bold" panose="02000500000000000000" pitchFamily="2" charset="0"/>
              </a:rPr>
              <a:t>Selling</a:t>
            </a:r>
            <a:r>
              <a:rPr lang="de-DE" sz="6600" dirty="0">
                <a:latin typeface="Moon Flower Bold" panose="02000500000000000000" pitchFamily="2" charset="0"/>
              </a:rPr>
              <a:t> Points</a:t>
            </a:r>
          </a:p>
        </p:txBody>
      </p:sp>
      <p:sp>
        <p:nvSpPr>
          <p:cNvPr id="2" name="Rechteck 1"/>
          <p:cNvSpPr/>
          <p:nvPr/>
        </p:nvSpPr>
        <p:spPr>
          <a:xfrm>
            <a:off x="972457" y="1936055"/>
            <a:ext cx="1169851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</a:rPr>
              <a:t>Characters can use both individual and combined abilities!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</a:rPr>
              <a:t>Creative and unconventional solutions are encouraged!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</a:rPr>
              <a:t>Broad abilities allow for lots of experimentation!</a:t>
            </a:r>
          </a:p>
        </p:txBody>
      </p:sp>
    </p:spTree>
    <p:extLst>
      <p:ext uri="{BB962C8B-B14F-4D97-AF65-F5344CB8AC3E}">
        <p14:creationId xmlns:p14="http://schemas.microsoft.com/office/powerpoint/2010/main" val="183170311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33859"/>
            </a:gs>
            <a:gs pos="13000">
              <a:srgbClr val="011521"/>
            </a:gs>
            <a:gs pos="4186">
              <a:srgbClr val="02263C"/>
            </a:gs>
            <a:gs pos="59162">
              <a:srgbClr val="000A10"/>
            </a:gs>
            <a:gs pos="44000">
              <a:srgbClr val="000A10"/>
            </a:gs>
            <a:gs pos="65000">
              <a:srgbClr val="000A1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1075857" y="4149725"/>
            <a:ext cx="960166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Moon flower bold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A b c d e f g h I j k l m n o p Q r s t u v w x y z </a:t>
            </a:r>
            <a:endParaRPr lang="en-US" sz="14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endParaRPr lang="de-DE" dirty="0"/>
          </a:p>
        </p:txBody>
      </p:sp>
      <p:sp>
        <p:nvSpPr>
          <p:cNvPr id="2" name="Rechteck 1"/>
          <p:cNvSpPr/>
          <p:nvPr/>
        </p:nvSpPr>
        <p:spPr>
          <a:xfrm>
            <a:off x="1075857" y="1382058"/>
            <a:ext cx="77343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Daniel </a:t>
            </a:r>
            <a:r>
              <a:rPr lang="de-DE" sz="24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Baracotti</a:t>
            </a:r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 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(Level Design/ </a:t>
            </a:r>
            <a:r>
              <a:rPr lang="de-DE" sz="20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Mechanic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 Design/</a:t>
            </a:r>
            <a:r>
              <a:rPr lang="de-DE" sz="20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Documentation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) : daniel.baracotti@web.de </a:t>
            </a:r>
          </a:p>
          <a:p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Tamina Brunke 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(Level Design/Framework): taminabrunke@outlook.com </a:t>
            </a:r>
          </a:p>
          <a:p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Sebastian </a:t>
            </a:r>
            <a:r>
              <a:rPr lang="de-DE" sz="24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Gerena</a:t>
            </a:r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 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(</a:t>
            </a:r>
            <a:r>
              <a:rPr lang="de-DE" sz="20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Character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 Design/</a:t>
            </a:r>
            <a:r>
              <a:rPr lang="de-DE" sz="20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Illustrations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): belmontx21@hotmail.com</a:t>
            </a:r>
          </a:p>
          <a:p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Alba </a:t>
            </a:r>
            <a:r>
              <a:rPr lang="de-DE" sz="24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Plaep</a:t>
            </a:r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 Golfe 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(Project Lead/Environment Design/</a:t>
            </a:r>
            <a:r>
              <a:rPr lang="de-DE" sz="20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Illustrations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): alba.plaep@gmx.de</a:t>
            </a:r>
          </a:p>
          <a:p>
            <a:r>
              <a:rPr lang="de-DE" sz="24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Frederyk</a:t>
            </a:r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 Sperling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(</a:t>
            </a:r>
            <a:r>
              <a:rPr lang="de-DE" sz="20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Programming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/Sound Design): mail@frederyk.de</a:t>
            </a: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4058672" y="5293147"/>
            <a:ext cx="12192000" cy="1462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5400" dirty="0">
                <a:solidFill>
                  <a:schemeClr val="tx1">
                    <a:lumMod val="85000"/>
                  </a:schemeClr>
                </a:solidFill>
                <a:latin typeface="Moon Flower Bold" panose="02000500000000000000" pitchFamily="2" charset="0"/>
              </a:rPr>
              <a:t>FORGET ME NOT…</a:t>
            </a:r>
          </a:p>
        </p:txBody>
      </p:sp>
    </p:spTree>
    <p:extLst>
      <p:ext uri="{BB962C8B-B14F-4D97-AF65-F5344CB8AC3E}">
        <p14:creationId xmlns:p14="http://schemas.microsoft.com/office/powerpoint/2010/main" val="12541553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D8D8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D8D8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7098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>
          <a:xfrm>
            <a:off x="348343" y="-249435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latin typeface="Moon Flower Bold" panose="02000500000000000000" pitchFamily="2" charset="0"/>
              </a:rPr>
              <a:t>Target Group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1168673" y="2617370"/>
            <a:ext cx="2623106" cy="2356699"/>
            <a:chOff x="7330519" y="2388051"/>
            <a:chExt cx="1173385" cy="1054214"/>
          </a:xfrm>
        </p:grpSpPr>
        <p:sp>
          <p:nvSpPr>
            <p:cNvPr id="4" name="Trapezoid 3"/>
            <p:cNvSpPr/>
            <p:nvPr/>
          </p:nvSpPr>
          <p:spPr>
            <a:xfrm>
              <a:off x="7330519" y="2770153"/>
              <a:ext cx="432048" cy="504056"/>
            </a:xfrm>
            <a:prstGeom prst="trapezoid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Flussdiagramm: Verbindungsstelle 15"/>
            <p:cNvSpPr/>
            <p:nvPr/>
          </p:nvSpPr>
          <p:spPr>
            <a:xfrm>
              <a:off x="7402527" y="2388051"/>
              <a:ext cx="288032" cy="288032"/>
            </a:xfrm>
            <a:prstGeom prst="flowChartConnector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Trapezoid 5"/>
            <p:cNvSpPr/>
            <p:nvPr/>
          </p:nvSpPr>
          <p:spPr>
            <a:xfrm>
              <a:off x="7703432" y="2938209"/>
              <a:ext cx="432048" cy="504056"/>
            </a:xfrm>
            <a:prstGeom prst="trapezoid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lussdiagramm: Verbindungsstelle 41"/>
            <p:cNvSpPr/>
            <p:nvPr/>
          </p:nvSpPr>
          <p:spPr>
            <a:xfrm>
              <a:off x="7775440" y="2556107"/>
              <a:ext cx="288032" cy="288032"/>
            </a:xfrm>
            <a:prstGeom prst="flowChartConnector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Trapezoid 8"/>
            <p:cNvSpPr/>
            <p:nvPr/>
          </p:nvSpPr>
          <p:spPr>
            <a:xfrm>
              <a:off x="8071856" y="2783162"/>
              <a:ext cx="432048" cy="504056"/>
            </a:xfrm>
            <a:prstGeom prst="trapezoid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Flussdiagramm: Verbindungsstelle 44"/>
            <p:cNvSpPr/>
            <p:nvPr/>
          </p:nvSpPr>
          <p:spPr>
            <a:xfrm>
              <a:off x="8143864" y="2401060"/>
              <a:ext cx="288032" cy="288032"/>
            </a:xfrm>
            <a:prstGeom prst="flowChartConnector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1" name="Rechteck 10"/>
          <p:cNvSpPr/>
          <p:nvPr/>
        </p:nvSpPr>
        <p:spPr>
          <a:xfrm>
            <a:off x="5055725" y="1811739"/>
            <a:ext cx="5800593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15-25 years old</a:t>
            </a:r>
          </a:p>
          <a:p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A young, but already mature audience. People who understand the meaning of the connection between emotions. </a:t>
            </a:r>
          </a:p>
        </p:txBody>
      </p:sp>
      <p:sp>
        <p:nvSpPr>
          <p:cNvPr id="14" name="Rechteck 13"/>
          <p:cNvSpPr/>
          <p:nvPr/>
        </p:nvSpPr>
        <p:spPr>
          <a:xfrm>
            <a:off x="5055725" y="4968835"/>
            <a:ext cx="566724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Pc gamer</a:t>
            </a:r>
          </a:p>
          <a:p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People who play mainly on pc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5055725" y="3525025"/>
            <a:ext cx="566724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Casual Gamers</a:t>
            </a:r>
          </a:p>
          <a:p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People who like to play from time to time </a:t>
            </a:r>
          </a:p>
        </p:txBody>
      </p:sp>
    </p:spTree>
    <p:extLst>
      <p:ext uri="{BB962C8B-B14F-4D97-AF65-F5344CB8AC3E}">
        <p14:creationId xmlns:p14="http://schemas.microsoft.com/office/powerpoint/2010/main" val="307427218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blob:https://web.whatsapp.com/b8468ba9-1bc7-4143-9ca7-59209457e060"/>
          <p:cNvSpPr>
            <a:spLocks noChangeAspect="1" noChangeArrowheads="1"/>
          </p:cNvSpPr>
          <p:nvPr/>
        </p:nvSpPr>
        <p:spPr bwMode="auto">
          <a:xfrm>
            <a:off x="213633" y="-4801734"/>
            <a:ext cx="13430250" cy="1007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363583" y="-249435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latin typeface="Moon Flower Bold" panose="02000500000000000000" pitchFamily="2" charset="0"/>
              </a:rPr>
              <a:t>Development</a:t>
            </a:r>
          </a:p>
        </p:txBody>
      </p:sp>
      <p:grpSp>
        <p:nvGrpSpPr>
          <p:cNvPr id="13" name="Gruppieren 12"/>
          <p:cNvGrpSpPr/>
          <p:nvPr/>
        </p:nvGrpSpPr>
        <p:grpSpPr>
          <a:xfrm>
            <a:off x="633117" y="-3091109"/>
            <a:ext cx="11421550" cy="2150966"/>
            <a:chOff x="415695" y="2715114"/>
            <a:chExt cx="11717051" cy="2150966"/>
          </a:xfrm>
        </p:grpSpPr>
        <p:grpSp>
          <p:nvGrpSpPr>
            <p:cNvPr id="12" name="Gruppieren 11"/>
            <p:cNvGrpSpPr/>
            <p:nvPr/>
          </p:nvGrpSpPr>
          <p:grpSpPr>
            <a:xfrm>
              <a:off x="415695" y="2715114"/>
              <a:ext cx="11442593" cy="2150966"/>
              <a:chOff x="401640" y="2715114"/>
              <a:chExt cx="11568764" cy="2150966"/>
            </a:xfrm>
          </p:grpSpPr>
          <p:sp>
            <p:nvSpPr>
              <p:cNvPr id="7" name="Richtungspfeil 6"/>
              <p:cNvSpPr/>
              <p:nvPr/>
            </p:nvSpPr>
            <p:spPr>
              <a:xfrm>
                <a:off x="6894783" y="2715114"/>
                <a:ext cx="5075621" cy="2145886"/>
              </a:xfrm>
              <a:prstGeom prst="homePlat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" name="Richtungspfeil 5"/>
              <p:cNvSpPr/>
              <p:nvPr/>
            </p:nvSpPr>
            <p:spPr>
              <a:xfrm>
                <a:off x="3625677" y="2716357"/>
                <a:ext cx="4839654" cy="2145886"/>
              </a:xfrm>
              <a:prstGeom prst="homePlate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" name="Richtungspfeil 2"/>
              <p:cNvSpPr/>
              <p:nvPr/>
            </p:nvSpPr>
            <p:spPr>
              <a:xfrm>
                <a:off x="401640" y="2720194"/>
                <a:ext cx="4332262" cy="2145886"/>
              </a:xfrm>
              <a:prstGeom prst="homePlat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9" name="Textfeld 8"/>
            <p:cNvSpPr txBox="1"/>
            <p:nvPr/>
          </p:nvSpPr>
          <p:spPr>
            <a:xfrm>
              <a:off x="1089898" y="2952888"/>
              <a:ext cx="3505073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Artist</a:t>
              </a:r>
              <a:b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</a:b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Provide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Character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and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 Background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sprites</a:t>
              </a:r>
              <a:endParaRPr lang="de-DE" sz="2000" dirty="0">
                <a:solidFill>
                  <a:srgbClr val="011521"/>
                </a:solidFill>
              </a:endParaRPr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4979904" y="2952888"/>
              <a:ext cx="2630975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Designer</a:t>
              </a:r>
              <a:b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</a:b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Create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level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ideas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and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build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levels</a:t>
              </a:r>
              <a:endParaRPr lang="de-DE" sz="2000" dirty="0">
                <a:solidFill>
                  <a:srgbClr val="011521"/>
                </a:solidFill>
              </a:endParaRPr>
            </a:p>
          </p:txBody>
        </p:sp>
        <p:sp>
          <p:nvSpPr>
            <p:cNvPr id="11" name="Textfeld 10"/>
            <p:cNvSpPr txBox="1"/>
            <p:nvPr/>
          </p:nvSpPr>
          <p:spPr>
            <a:xfrm>
              <a:off x="8627673" y="2944862"/>
              <a:ext cx="350507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Programmer</a:t>
              </a:r>
              <a:b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</a:b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implements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the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scripts</a:t>
              </a:r>
              <a:endParaRPr lang="de-DE" sz="2000" dirty="0">
                <a:solidFill>
                  <a:srgbClr val="011521"/>
                </a:solidFill>
              </a:endParaRPr>
            </a:p>
          </p:txBody>
        </p:sp>
      </p:grpSp>
      <p:grpSp>
        <p:nvGrpSpPr>
          <p:cNvPr id="19" name="Gruppieren 18"/>
          <p:cNvGrpSpPr/>
          <p:nvPr/>
        </p:nvGrpSpPr>
        <p:grpSpPr>
          <a:xfrm>
            <a:off x="2934471" y="1267195"/>
            <a:ext cx="6036463" cy="2176417"/>
            <a:chOff x="6067142" y="5146725"/>
            <a:chExt cx="6036463" cy="2176417"/>
          </a:xfrm>
        </p:grpSpPr>
        <p:pic>
          <p:nvPicPr>
            <p:cNvPr id="15" name="Grafik 14"/>
            <p:cNvPicPr>
              <a:picLocks noChangeAspect="1"/>
            </p:cNvPicPr>
            <p:nvPr/>
          </p:nvPicPr>
          <p:blipFill rotWithShape="1"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043"/>
            <a:stretch/>
          </p:blipFill>
          <p:spPr>
            <a:xfrm>
              <a:off x="10522188" y="5452941"/>
              <a:ext cx="1581417" cy="1438650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7142" y="5146725"/>
              <a:ext cx="2176417" cy="2176417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6249" y="5452512"/>
              <a:ext cx="1564843" cy="1564843"/>
            </a:xfrm>
            <a:prstGeom prst="rect">
              <a:avLst/>
            </a:prstGeom>
          </p:spPr>
        </p:pic>
      </p:grpSp>
      <p:grpSp>
        <p:nvGrpSpPr>
          <p:cNvPr id="55" name="Gruppieren 54"/>
          <p:cNvGrpSpPr/>
          <p:nvPr/>
        </p:nvGrpSpPr>
        <p:grpSpPr>
          <a:xfrm>
            <a:off x="633117" y="3610166"/>
            <a:ext cx="10860642" cy="2701393"/>
            <a:chOff x="621911" y="3339459"/>
            <a:chExt cx="10860642" cy="2701393"/>
          </a:xfrm>
        </p:grpSpPr>
        <p:grpSp>
          <p:nvGrpSpPr>
            <p:cNvPr id="51" name="Gruppieren 50"/>
            <p:cNvGrpSpPr/>
            <p:nvPr/>
          </p:nvGrpSpPr>
          <p:grpSpPr>
            <a:xfrm>
              <a:off x="768323" y="3339459"/>
              <a:ext cx="10655354" cy="2701393"/>
              <a:chOff x="1805737" y="1257299"/>
              <a:chExt cx="8576386" cy="2174324"/>
            </a:xfrm>
          </p:grpSpPr>
          <p:sp>
            <p:nvSpPr>
              <p:cNvPr id="39" name="Flussdiagramm: Prozess 38"/>
              <p:cNvSpPr/>
              <p:nvPr/>
            </p:nvSpPr>
            <p:spPr>
              <a:xfrm>
                <a:off x="7518909" y="1257299"/>
                <a:ext cx="2863214" cy="2171700"/>
              </a:xfrm>
              <a:prstGeom prst="flowChartProcess">
                <a:avLst/>
              </a:prstGeom>
              <a:solidFill>
                <a:srgbClr val="8497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0" name="Flussdiagramm: Prozess 49"/>
              <p:cNvSpPr/>
              <p:nvPr/>
            </p:nvSpPr>
            <p:spPr>
              <a:xfrm>
                <a:off x="1805737" y="1259923"/>
                <a:ext cx="2863214" cy="2171700"/>
              </a:xfrm>
              <a:prstGeom prst="flowChartProcess">
                <a:avLst/>
              </a:prstGeom>
              <a:solidFill>
                <a:srgbClr val="D6DC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Freihandform 44"/>
              <p:cNvSpPr/>
              <p:nvPr/>
            </p:nvSpPr>
            <p:spPr>
              <a:xfrm>
                <a:off x="4277385" y="1257299"/>
                <a:ext cx="3633090" cy="2171700"/>
              </a:xfrm>
              <a:custGeom>
                <a:avLst/>
                <a:gdLst>
                  <a:gd name="connsiteX0" fmla="*/ 389865 w 3633090"/>
                  <a:gd name="connsiteY0" fmla="*/ 0 h 2171700"/>
                  <a:gd name="connsiteX1" fmla="*/ 3253079 w 3633090"/>
                  <a:gd name="connsiteY1" fmla="*/ 0 h 2171700"/>
                  <a:gd name="connsiteX2" fmla="*/ 3253079 w 3633090"/>
                  <a:gd name="connsiteY2" fmla="*/ 737949 h 2171700"/>
                  <a:gd name="connsiteX3" fmla="*/ 3268306 w 3633090"/>
                  <a:gd name="connsiteY3" fmla="*/ 736414 h 2171700"/>
                  <a:gd name="connsiteX4" fmla="*/ 3633090 w 3633090"/>
                  <a:gd name="connsiteY4" fmla="*/ 1101198 h 2171700"/>
                  <a:gd name="connsiteX5" fmla="*/ 3268306 w 3633090"/>
                  <a:gd name="connsiteY5" fmla="*/ 1465982 h 2171700"/>
                  <a:gd name="connsiteX6" fmla="*/ 3253079 w 3633090"/>
                  <a:gd name="connsiteY6" fmla="*/ 1464447 h 2171700"/>
                  <a:gd name="connsiteX7" fmla="*/ 3253079 w 3633090"/>
                  <a:gd name="connsiteY7" fmla="*/ 2171700 h 2171700"/>
                  <a:gd name="connsiteX8" fmla="*/ 389865 w 3633090"/>
                  <a:gd name="connsiteY8" fmla="*/ 2171700 h 2171700"/>
                  <a:gd name="connsiteX9" fmla="*/ 389865 w 3633090"/>
                  <a:gd name="connsiteY9" fmla="*/ 1463453 h 2171700"/>
                  <a:gd name="connsiteX10" fmla="*/ 364784 w 3633090"/>
                  <a:gd name="connsiteY10" fmla="*/ 1465981 h 2171700"/>
                  <a:gd name="connsiteX11" fmla="*/ 0 w 3633090"/>
                  <a:gd name="connsiteY11" fmla="*/ 1101197 h 2171700"/>
                  <a:gd name="connsiteX12" fmla="*/ 364784 w 3633090"/>
                  <a:gd name="connsiteY12" fmla="*/ 736413 h 2171700"/>
                  <a:gd name="connsiteX13" fmla="*/ 389865 w 3633090"/>
                  <a:gd name="connsiteY13" fmla="*/ 738941 h 2171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33090" h="2171700">
                    <a:moveTo>
                      <a:pt x="389865" y="0"/>
                    </a:moveTo>
                    <a:lnTo>
                      <a:pt x="3253079" y="0"/>
                    </a:lnTo>
                    <a:lnTo>
                      <a:pt x="3253079" y="737949"/>
                    </a:lnTo>
                    <a:lnTo>
                      <a:pt x="3268306" y="736414"/>
                    </a:lnTo>
                    <a:cubicBezTo>
                      <a:pt x="3469771" y="736414"/>
                      <a:pt x="3633090" y="899733"/>
                      <a:pt x="3633090" y="1101198"/>
                    </a:cubicBezTo>
                    <a:cubicBezTo>
                      <a:pt x="3633090" y="1302663"/>
                      <a:pt x="3469771" y="1465982"/>
                      <a:pt x="3268306" y="1465982"/>
                    </a:cubicBezTo>
                    <a:lnTo>
                      <a:pt x="3253079" y="1464447"/>
                    </a:lnTo>
                    <a:lnTo>
                      <a:pt x="3253079" y="2171700"/>
                    </a:lnTo>
                    <a:lnTo>
                      <a:pt x="389865" y="2171700"/>
                    </a:lnTo>
                    <a:lnTo>
                      <a:pt x="389865" y="1463453"/>
                    </a:lnTo>
                    <a:lnTo>
                      <a:pt x="364784" y="1465981"/>
                    </a:lnTo>
                    <a:cubicBezTo>
                      <a:pt x="163319" y="1465981"/>
                      <a:pt x="0" y="1302662"/>
                      <a:pt x="0" y="1101197"/>
                    </a:cubicBezTo>
                    <a:cubicBezTo>
                      <a:pt x="0" y="899732"/>
                      <a:pt x="163319" y="736413"/>
                      <a:pt x="364784" y="736413"/>
                    </a:cubicBezTo>
                    <a:lnTo>
                      <a:pt x="389865" y="738941"/>
                    </a:lnTo>
                    <a:close/>
                  </a:path>
                </a:pathLst>
              </a:custGeom>
              <a:solidFill>
                <a:srgbClr val="ADB9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52" name="Textfeld 51"/>
            <p:cNvSpPr txBox="1"/>
            <p:nvPr/>
          </p:nvSpPr>
          <p:spPr>
            <a:xfrm>
              <a:off x="621911" y="3890853"/>
              <a:ext cx="341667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Artists</a:t>
              </a:r>
              <a:b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</a:b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Provide Character</a:t>
              </a:r>
              <a:b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</a:b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animations and</a:t>
              </a:r>
              <a:b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</a:b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Background sprites</a:t>
              </a:r>
              <a:endParaRPr lang="de-DE" sz="2000" dirty="0">
                <a:solidFill>
                  <a:srgbClr val="011521"/>
                </a:solidFill>
              </a:endParaRPr>
            </a:p>
          </p:txBody>
        </p:sp>
        <p:sp>
          <p:nvSpPr>
            <p:cNvPr id="53" name="Textfeld 52"/>
            <p:cNvSpPr txBox="1"/>
            <p:nvPr/>
          </p:nvSpPr>
          <p:spPr>
            <a:xfrm>
              <a:off x="4813689" y="3890853"/>
              <a:ext cx="2564622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Designers</a:t>
              </a:r>
              <a:b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</a:b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Create level ideas and build levels in unity</a:t>
              </a:r>
              <a:endParaRPr lang="de-DE" sz="2000" dirty="0">
                <a:solidFill>
                  <a:srgbClr val="011521"/>
                </a:solidFill>
              </a:endParaRPr>
            </a:p>
          </p:txBody>
        </p:sp>
        <p:sp>
          <p:nvSpPr>
            <p:cNvPr id="54" name="Textfeld 53"/>
            <p:cNvSpPr txBox="1"/>
            <p:nvPr/>
          </p:nvSpPr>
          <p:spPr>
            <a:xfrm>
              <a:off x="8065877" y="3890853"/>
              <a:ext cx="3416676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Programmer</a:t>
              </a:r>
              <a:b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</a:b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implements game mechanics</a:t>
              </a:r>
              <a:b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</a:b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and level structure</a:t>
              </a:r>
              <a:endParaRPr lang="de-DE" sz="2000" dirty="0">
                <a:solidFill>
                  <a:srgbClr val="01152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523607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blob:https://web.whatsapp.com/b8468ba9-1bc7-4143-9ca7-59209457e060"/>
          <p:cNvSpPr>
            <a:spLocks noChangeAspect="1" noChangeArrowheads="1"/>
          </p:cNvSpPr>
          <p:nvPr/>
        </p:nvSpPr>
        <p:spPr bwMode="auto">
          <a:xfrm>
            <a:off x="213633" y="-4801734"/>
            <a:ext cx="13430250" cy="1007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363583" y="1090855"/>
            <a:ext cx="4164763" cy="1047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latin typeface="Moon Flower Bold" panose="02000500000000000000" pitchFamily="2" charset="0"/>
              </a:rPr>
              <a:t>Levels</a:t>
            </a:r>
          </a:p>
        </p:txBody>
      </p:sp>
      <p:pic>
        <p:nvPicPr>
          <p:cNvPr id="1026" name="Picture 2" descr="https://lh4.googleusercontent.com/Bd85_cd4GcyyLA_ZyPzQTduFmOUZgwGna1MJM9RgZBOcbI_lu9khCLH8UkhagIpgAPMHx_kKPzFvcTj2D2m0Ne7n_K6slDU04JDzvX3x3hq-mBHht4TZkO_1pEzeXmXTPqvt2WZ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2060" y="-423319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5.googleusercontent.com/E2AYZVKFi3f0H5tYpadWuTPvpYwLJdezbY9LIem-CFLKqSVI3_x2RYx1dCTk5n3PjMR2eh9GJVR_iDLP74rQHGwpAb5pZ-GN_dPV8R6pEFbR-qiwfHVM6ew0JJ6OfZuji8Ju-hB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478" y="5577823"/>
            <a:ext cx="2515212" cy="129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5EIJr1Ze7MSz2v0SmYLVHhJvdsBmt5XLW-ccoFHBlxhjJ-tgUP-rU9tPainkKGfiAiTeONtXeFY8lDotFZHrMJbd4mKYDdNId7YBy1zS0oGoXZTTxHGP_i21qfuWuOyfOBQAR5x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98" y="3716643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5.googleusercontent.com/2DIB2FmG741zMi9AgdOwpDErChhv5yGic2zBB2GM_znezpJYGzxx7w8qFcZ6xH5MC8fzkaq-fc2b-HoH4F_A42BBRf6fIfmBE5pyc8C0a7lMxmZGaDQE2sd4BIUBcywaMLi3Qyf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151" y="2561851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h5.googleusercontent.com/gJ3vQHwDyWGA9Y2bu0AvmA5A2oOiiTt2cLO5d4_3RYTvhCxrKoTYWI2AJeYOI7mgdP_xIkUChrN2dKpnlEMNx8M20uN7h5VjlbKyn6P9YIKcJ82tQE4Jf4rlOVjfJtvWaIe5tYS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815" y="2429473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lh6.googleusercontent.com/e1_B0NR8-0C-Rppibj8ZHmKauVyjCSRSwJfxfUEp38Ygs3YHPBDBOyahzTczK4OR9ZF38vOxAz6Qoh-cTa7aoBpb60MmN3fIAVpK_B5Zjf1gzGUi0N5YbRo8s3yFMmHHYgpW-0wC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347" y="953130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lh3.googleusercontent.com/aYWudpAZVRh_1ay03E-xfcej1YliyTtxBzlGvBizajvIeNIgS2qyEbWY-cWczm5fMhGNgZXAVNIq7eW2ows4cikF-AWiUiHdIToxjGOlUiKrEXPNfSRPPM0rKZBCk80RwnbqDrp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739" y="2300269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lh3.googleusercontent.com/Rx-ybYj6LiuEdvkCqcAeyjvYr2QE-p30qvzZXZWS-y1I5ZTFRM7lOXbNuB1cvZddsrxm9_5dmbwjLL2SVHCsGocpBFzpCergYVq9oVLPpQCJzVFC4wpEN4GnL-IL2298KcslMtrJ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477" y="1170843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lh3.googleusercontent.com/s_m2gzgwo8-3KS1u_5N9ToZbjAFgpZbCOLY_UJ96UjBgMa3ZDDufmqXaGv9BhG7HnyGkFnph9JqgaeXeaNU40LVGLTqUxLhOquRORNtKY4UConA6w3HVloIzlw9Qmlk0_HVf0RuH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515" y="3676718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s://lh3.googleusercontent.com/rNtPT2b1XoXA9NdNKd3zC8PMKfHrXr9dJCLuczrcq0HnU6atinlLIKb1sXzLDgF0m87GAxy3E1mivhfSxm6RJAlF7V-zK9wKXt9My-89repf5HGSuIGPmEpr1eQcIJLUJFOBJgsv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578" y="412605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ttps://lh5.googleusercontent.com/8XYJIVMoUf-ML5PfVJKjqrdHZ3UFqrgsBiDnqd7wPpqz58UsJlMfraJvPfXgWFya7V2PFWZbS6_IogBEVMdXbyhEn9sf7hTsb31dx1PHd7Bvm5syAv4rK8_LFdu76fPMo826g-jf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483" y="-206637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https://lh5.googleusercontent.com/YiJz5QMwUtsgr58KFg6uXXscHA41Xy5qN6Q0JOxuUNCu4Kz6Ozz9X2At1DuwX1CKpM-3uOI1ecEHU3y6uU2lB-p1SLBU-otQNY66vRd5lAEOcrg6ngen_qLgeLbiHg3J5A4My6v-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279" y="5417091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https://lh6.googleusercontent.com/C3JXF4hDXROEOpF9PpiK_6FjDpCYtmCS-2YQfhcq-6CRpqQ2ms0247qCJeptzOmVB5Jh3doF284Nbsp4B2zKB3Aw2cLlDyUq-zzLVA5BbxQmHEQ9X4oj-pQ46WBfv-rbV8X8dY-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746" y="-685712"/>
            <a:ext cx="2515212" cy="17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ttps://lh3.googleusercontent.com/jByv5j3mBXL2yx8ketPldArQr2bRkaFBj4titAxHW6j5SbuFiihnyIAS8XtJcNv2lbRZHLJai_CRsF5Jg_i3i_R7ooaRKIHUXCHojOPgVTm9AhvD3yTtf3w-S4TF4nuUfRpeLUNp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391" y="-1235856"/>
            <a:ext cx="2515212" cy="17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https://lh5.googleusercontent.com/oCyLxLOzw5VYfZiPsmdvkYEjogP7zcIzLMc9ifteRGbu6wN8wPJeSVdhIvBXRCU3Ve9I2i2SDvNK2iLNTtV51zbyQmpyMe6CC_mQVw3dowbDdkWwQNk7ENA75lV_uunum5aHy9mo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171" y="3529300"/>
            <a:ext cx="2515212" cy="17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https://lh3.googleusercontent.com/qAzghj7O87y1bTNkaDAUCCK1wvseS7yzyKLchNFhIL18ReHkjjfNbwT22eTHxIOBFV06B4mk-CgrCFk0Bzzv4QfPAHBxNRSgxNY4m_94z6GAqk7kP_INtrcmKi1Aa29Azz3Mh01Z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872" y="1807054"/>
            <a:ext cx="2515212" cy="17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https://lh5.googleusercontent.com/NV283mDj24kMq3z9q4U4tX9PQQzxTFArSDfNq1r_AN4btGYIuXMmHwIiaPpD1X-0ofodqtZu_hQ_j5QqLZY1O6BsBcnT6KKRn2CqzxIN9lDbgAsVLKIxNbWdsk2yo1q5csBc-Jp3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045" y="5192736"/>
            <a:ext cx="2348088" cy="165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https://lh6.googleusercontent.com/D4tT7qJAvgPpfxwKEo1OWGm7SL8rSR8CdzKDqHerq-CSeGddO9WmWS8jv21UxRUau2ryJihi5VftLvVDqevUZG9qt3c5TB7wOaNS17QDSh4fTu_PyrST52aWj4z0reFN_xUID6bK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662" y="3793091"/>
            <a:ext cx="2515212" cy="17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https://lh5.googleusercontent.com/fwGdvxsUjuX6mBk05fg7F6amZbv4U4pt4Z7rcqh2fuF6T-L_wEJFQIrNxraiwB_SJY6gQ0NRrxBRD94KL186HvG12gbcbfch3VvZCBd_8nfrnstRotThscclHyrVI6599sMkOyNb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662" y="768958"/>
            <a:ext cx="2515212" cy="17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https://lh3.googleusercontent.com/RRaBj7e5EAX-vmynrDnxbjSc4saF1lZ7NlgL3oS8_GIZ0ydPQqFbYNWRt_0iyGtg9Dctru-_MEB5Z8iVT1fmVIPnHXd-4vom5i3Wvi1P893n5YxAziNqitRTZQB934-PZUUvMmqo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461" y="5066416"/>
            <a:ext cx="2515212" cy="17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https://lh3.googleusercontent.com/XvPrjWJ97kfF9rZHN-ztE4Q6bz9E1rHgxDLNxF4heRwYUYDwaKsJBbkt8LkEX-YHen_joYC6qXrd4a1yoxjdfAJtYznG1Y8XJtRc4Gqp9CUPk6yvIFH4CjJRIvfaiOA6div1Wq7T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79" y="2120611"/>
            <a:ext cx="2515212" cy="17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https://lh5.googleusercontent.com/Pl0tharGXioER-2fXc1MP3IbMslYfh8u5vCibU0o78RH5Q1vSKNaVi_7D8OF_vdWqxvrQDa2HcGAXt6VWPVVG7qN5mQALribwZD-XcHg-Wai5dhOMOhAMO8dxnM3WL8qnHdbn7hc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375" y="3691031"/>
            <a:ext cx="2481787" cy="175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https://lh5.googleusercontent.com/IJ7h5AQtBdnkKNiws_DY_MFE3MYzGUkra0Tv_bFHtrWBngeW5UGMo-fW74agKBwB_mlM7NPlBzya0S41NOWfne7gBuIsNl78FP6jXG5HZdPAKMJWJPvj0Bm1Y_LzlJhqwwlgkGuO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266" y="5084331"/>
            <a:ext cx="2515212" cy="17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s://lh3.googleusercontent.com/KzE6RHVGUhSqEF2Si-iqFlbLD77zpkV-Vm5MwDOtHAr1tyqKBSvDZxBkTF3EONyrOqBR5jDVs89TbUuogKRkiscMR8yEePlw4O9NbeHc-wVMEmxHGep_mc9F2b77-yQt1M7RTABX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672" y="-479486"/>
            <a:ext cx="2382827" cy="130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10768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blob:https://web.whatsapp.com/b8468ba9-1bc7-4143-9ca7-59209457e060"/>
          <p:cNvSpPr>
            <a:spLocks noChangeAspect="1" noChangeArrowheads="1"/>
          </p:cNvSpPr>
          <p:nvPr/>
        </p:nvSpPr>
        <p:spPr bwMode="auto">
          <a:xfrm>
            <a:off x="213633" y="-4801734"/>
            <a:ext cx="13430250" cy="1007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363583" y="-249435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latin typeface="Moon Flower Bold" panose="02000500000000000000" pitchFamily="2" charset="0"/>
              </a:rPr>
              <a:t>Levels</a:t>
            </a:r>
          </a:p>
        </p:txBody>
      </p:sp>
      <p:pic>
        <p:nvPicPr>
          <p:cNvPr id="2050" name="Picture 2" descr="https://lh3.googleusercontent.com/KzE6RHVGUhSqEF2Si-iqFlbLD77zpkV-Vm5MwDOtHAr1tyqKBSvDZxBkTF3EONyrOqBR5jDVs89TbUuogKRkiscMR8yEePlw4O9NbeHc-wVMEmxHGep_mc9F2b77-yQt1M7RTAB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55" y="2414721"/>
            <a:ext cx="5073049" cy="285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945" y="2418966"/>
            <a:ext cx="5087407" cy="285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38516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501" y="1270778"/>
            <a:ext cx="5830894" cy="4761235"/>
          </a:xfrm>
          <a:prstGeom prst="rect">
            <a:avLst/>
          </a:prstGeom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348343" y="-249435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latin typeface="Moon Flower Bold" panose="02000500000000000000" pitchFamily="2" charset="0"/>
              </a:rPr>
              <a:t>assets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047" y="414066"/>
            <a:ext cx="9329802" cy="590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31635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>
          <a:xfrm>
            <a:off x="348343" y="-249435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latin typeface="Moon Flower Bold" panose="02000500000000000000" pitchFamily="2" charset="0"/>
              </a:rPr>
              <a:t>interactables</a:t>
            </a: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603" y="1994708"/>
            <a:ext cx="2221745" cy="1860731"/>
          </a:xfrm>
          <a:prstGeom prst="rect">
            <a:avLst/>
          </a:prstGeom>
        </p:spPr>
      </p:pic>
      <p:sp>
        <p:nvSpPr>
          <p:cNvPr id="34" name="Rechteck 33"/>
          <p:cNvSpPr/>
          <p:nvPr/>
        </p:nvSpPr>
        <p:spPr>
          <a:xfrm>
            <a:off x="1084318" y="3739210"/>
            <a:ext cx="221804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Eye switch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can activate or deactivate interactables like doors or moving platforms </a:t>
            </a:r>
            <a:endParaRPr lang="en-US" sz="2000" dirty="0">
              <a:latin typeface="Moon Flower Bold" panose="02000500000000000000" pitchFamily="2" charset="0"/>
            </a:endParaRPr>
          </a:p>
        </p:txBody>
      </p:sp>
      <p:sp>
        <p:nvSpPr>
          <p:cNvPr id="35" name="Rechteck 34"/>
          <p:cNvSpPr/>
          <p:nvPr/>
        </p:nvSpPr>
        <p:spPr>
          <a:xfrm>
            <a:off x="3740218" y="3753905"/>
            <a:ext cx="25479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Explosive mushrooms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explode when set on fire</a:t>
            </a:r>
            <a:endParaRPr lang="en-US" sz="2000" dirty="0">
              <a:latin typeface="Moon Flower Bold" panose="02000500000000000000" pitchFamily="2" charset="0"/>
            </a:endParaRPr>
          </a:p>
        </p:txBody>
      </p:sp>
      <p:sp>
        <p:nvSpPr>
          <p:cNvPr id="36" name="Rechteck 35"/>
          <p:cNvSpPr/>
          <p:nvPr/>
        </p:nvSpPr>
        <p:spPr>
          <a:xfrm>
            <a:off x="6835495" y="3754450"/>
            <a:ext cx="21621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Shooting flower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shoots harmful projectiles</a:t>
            </a:r>
            <a:endParaRPr lang="en-US" sz="1400" dirty="0">
              <a:latin typeface="Moon Flower Bold" panose="02000500000000000000" pitchFamily="2" charset="0"/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9545023" y="3739210"/>
            <a:ext cx="230466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Fire flower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Friendly helper emitting flames </a:t>
            </a:r>
            <a:endParaRPr lang="en-US" sz="1400" dirty="0">
              <a:latin typeface="Moon Flower Bold" panose="02000500000000000000" pitchFamily="2" charset="0"/>
            </a:endParaRPr>
          </a:p>
        </p:txBody>
      </p:sp>
      <p:sp>
        <p:nvSpPr>
          <p:cNvPr id="55" name="Rechteck 54"/>
          <p:cNvSpPr/>
          <p:nvPr/>
        </p:nvSpPr>
        <p:spPr>
          <a:xfrm>
            <a:off x="4167159" y="5189126"/>
            <a:ext cx="59080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spikes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You touch them – you die.</a:t>
            </a:r>
            <a:endParaRPr lang="en-US" sz="2000" dirty="0">
              <a:latin typeface="Moon Flower Bold" panose="02000500000000000000" pitchFamily="2" charset="0"/>
            </a:endParaRPr>
          </a:p>
        </p:txBody>
      </p:sp>
      <p:pic>
        <p:nvPicPr>
          <p:cNvPr id="56" name="Grafik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296" y="-1068028"/>
            <a:ext cx="5611379" cy="2663957"/>
          </a:xfrm>
          <a:prstGeom prst="rect">
            <a:avLst/>
          </a:prstGeom>
        </p:spPr>
      </p:pic>
      <p:sp>
        <p:nvSpPr>
          <p:cNvPr id="57" name="Rechteck 56"/>
          <p:cNvSpPr/>
          <p:nvPr/>
        </p:nvSpPr>
        <p:spPr>
          <a:xfrm>
            <a:off x="8030716" y="204397"/>
            <a:ext cx="24846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Fuses </a:t>
            </a:r>
            <a:endParaRPr lang="en-US" sz="2000" dirty="0">
              <a:latin typeface="Moon Flower Bold" panose="02000500000000000000" pitchFamily="2" charset="0"/>
            </a:endParaRP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Connect interactable objects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</p:txBody>
      </p:sp>
      <p:pic>
        <p:nvPicPr>
          <p:cNvPr id="59" name="Grafik 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75" y="-1722844"/>
            <a:ext cx="4264161" cy="3819152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" t="15440" r="69277" b="24454"/>
          <a:stretch/>
        </p:blipFill>
        <p:spPr>
          <a:xfrm>
            <a:off x="9167142" y="1797001"/>
            <a:ext cx="2360018" cy="2058437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5" t="12173" r="35185" b="32995"/>
          <a:stretch/>
        </p:blipFill>
        <p:spPr>
          <a:xfrm>
            <a:off x="6459757" y="1797001"/>
            <a:ext cx="2360018" cy="1942209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8" t="44591" r="83663" b="12842"/>
          <a:stretch/>
        </p:blipFill>
        <p:spPr>
          <a:xfrm>
            <a:off x="536979" y="1692681"/>
            <a:ext cx="1485683" cy="2046529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2" t="43397" r="66949" b="33721"/>
          <a:stretch/>
        </p:blipFill>
        <p:spPr>
          <a:xfrm>
            <a:off x="1734747" y="1994708"/>
            <a:ext cx="1485682" cy="137776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3820">
            <a:off x="9452282" y="5920856"/>
            <a:ext cx="3078486" cy="1786132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315" y="5863446"/>
            <a:ext cx="3078486" cy="1786132"/>
          </a:xfrm>
          <a:prstGeom prst="rect">
            <a:avLst/>
          </a:prstGeom>
        </p:spPr>
      </p:pic>
      <p:pic>
        <p:nvPicPr>
          <p:cNvPr id="38" name="Grafik 3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612" y="5957462"/>
            <a:ext cx="3078486" cy="1786132"/>
          </a:xfrm>
          <a:prstGeom prst="rect">
            <a:avLst/>
          </a:prstGeom>
        </p:spPr>
      </p:pic>
      <p:pic>
        <p:nvPicPr>
          <p:cNvPr id="47" name="Grafik 4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987" y="5980130"/>
            <a:ext cx="3078486" cy="1786132"/>
          </a:xfrm>
          <a:prstGeom prst="rect">
            <a:avLst/>
          </a:prstGeom>
        </p:spPr>
      </p:pic>
      <p:pic>
        <p:nvPicPr>
          <p:cNvPr id="48" name="Grafik 4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87" y="6020123"/>
            <a:ext cx="3078486" cy="1786132"/>
          </a:xfrm>
          <a:prstGeom prst="rect">
            <a:avLst/>
          </a:prstGeom>
        </p:spPr>
      </p:pic>
      <p:pic>
        <p:nvPicPr>
          <p:cNvPr id="49" name="Grafik 4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3739" y="5937661"/>
            <a:ext cx="3078486" cy="178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1604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>
          <a:xfrm>
            <a:off x="348343" y="-249435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err="1">
                <a:latin typeface="Moon Flower Bold" panose="02000500000000000000" pitchFamily="2" charset="0"/>
              </a:rPr>
              <a:t>Character</a:t>
            </a:r>
            <a:r>
              <a:rPr lang="de-DE" sz="6600" dirty="0">
                <a:latin typeface="Moon Flower Bold" panose="02000500000000000000" pitchFamily="2" charset="0"/>
              </a:rPr>
              <a:t> </a:t>
            </a:r>
            <a:r>
              <a:rPr lang="de-DE" sz="6600" dirty="0" err="1">
                <a:latin typeface="Moon Flower Bold" panose="02000500000000000000" pitchFamily="2" charset="0"/>
              </a:rPr>
              <a:t>And</a:t>
            </a:r>
            <a:r>
              <a:rPr lang="de-DE" sz="6600" dirty="0">
                <a:latin typeface="Moon Flower Bold" panose="02000500000000000000" pitchFamily="2" charset="0"/>
              </a:rPr>
              <a:t> </a:t>
            </a:r>
            <a:r>
              <a:rPr lang="de-DE" sz="6600" dirty="0" err="1">
                <a:latin typeface="Moon Flower Bold" panose="02000500000000000000" pitchFamily="2" charset="0"/>
              </a:rPr>
              <a:t>abilities</a:t>
            </a:r>
            <a:endParaRPr lang="de-DE" sz="6600" dirty="0">
              <a:latin typeface="Moon Flower Bold" panose="02000500000000000000" pitchFamily="2" charset="0"/>
            </a:endParaRPr>
          </a:p>
        </p:txBody>
      </p:sp>
      <p:grpSp>
        <p:nvGrpSpPr>
          <p:cNvPr id="20" name="Gruppieren 19"/>
          <p:cNvGrpSpPr/>
          <p:nvPr/>
        </p:nvGrpSpPr>
        <p:grpSpPr>
          <a:xfrm>
            <a:off x="2430721" y="1350410"/>
            <a:ext cx="8431685" cy="5249699"/>
            <a:chOff x="2945071" y="1533794"/>
            <a:chExt cx="7203945" cy="4485289"/>
          </a:xfrm>
        </p:grpSpPr>
        <p:grpSp>
          <p:nvGrpSpPr>
            <p:cNvPr id="15" name="Gruppieren 14"/>
            <p:cNvGrpSpPr/>
            <p:nvPr/>
          </p:nvGrpSpPr>
          <p:grpSpPr>
            <a:xfrm>
              <a:off x="2945071" y="1533794"/>
              <a:ext cx="7203945" cy="4267561"/>
              <a:chOff x="2903881" y="1482413"/>
              <a:chExt cx="7203945" cy="4267561"/>
            </a:xfrm>
          </p:grpSpPr>
          <p:grpSp>
            <p:nvGrpSpPr>
              <p:cNvPr id="10" name="Gruppieren 9"/>
              <p:cNvGrpSpPr/>
              <p:nvPr/>
            </p:nvGrpSpPr>
            <p:grpSpPr>
              <a:xfrm>
                <a:off x="4286833" y="2421576"/>
                <a:ext cx="3535952" cy="3328398"/>
                <a:chOff x="3396058" y="1737268"/>
                <a:chExt cx="5399883" cy="5082922"/>
              </a:xfrm>
            </p:grpSpPr>
            <p:sp>
              <p:nvSpPr>
                <p:cNvPr id="9" name="Gleichschenkliges Dreieck 8"/>
                <p:cNvSpPr/>
                <p:nvPr/>
              </p:nvSpPr>
              <p:spPr>
                <a:xfrm>
                  <a:off x="3396058" y="1737268"/>
                  <a:ext cx="5399883" cy="4285524"/>
                </a:xfrm>
                <a:prstGeom prst="triangle">
                  <a:avLst/>
                </a:prstGeom>
                <a:noFill/>
                <a:ln w="57150">
                  <a:solidFill>
                    <a:schemeClr val="bg2">
                      <a:lumMod val="75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2" name="Grafik 1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394" t="20844" r="25387" b="18107"/>
                <a:stretch/>
              </p:blipFill>
              <p:spPr>
                <a:xfrm>
                  <a:off x="5323431" y="5339204"/>
                  <a:ext cx="1363847" cy="1480986"/>
                </a:xfrm>
                <a:prstGeom prst="rect">
                  <a:avLst/>
                </a:prstGeom>
              </p:spPr>
            </p:pic>
            <p:pic>
              <p:nvPicPr>
                <p:cNvPr id="3" name="Grafik 2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54250" y1="49500" x2="54250" y2="49500"/>
                              <a14:foregroundMark x1="54250" y1="49063" x2="55125" y2="48188"/>
                              <a14:backgroundMark x1="34188" y1="51625" x2="33500" y2="5025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58" t="25287" r="22070" b="28510"/>
                <a:stretch/>
              </p:blipFill>
              <p:spPr>
                <a:xfrm>
                  <a:off x="4111167" y="3277451"/>
                  <a:ext cx="1307307" cy="1106799"/>
                </a:xfrm>
                <a:prstGeom prst="rect">
                  <a:avLst/>
                </a:prstGeom>
              </p:spPr>
            </p:pic>
            <p:pic>
              <p:nvPicPr>
                <p:cNvPr id="4" name="Grafik 3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73" t="28514" r="25506" b="25257"/>
                <a:stretch/>
              </p:blipFill>
              <p:spPr>
                <a:xfrm>
                  <a:off x="6913705" y="3381023"/>
                  <a:ext cx="1331870" cy="1188143"/>
                </a:xfrm>
                <a:prstGeom prst="rect">
                  <a:avLst/>
                </a:prstGeom>
              </p:spPr>
            </p:pic>
          </p:grpSp>
          <p:sp>
            <p:nvSpPr>
              <p:cNvPr id="11" name="Textfeld 10"/>
              <p:cNvSpPr txBox="1"/>
              <p:nvPr/>
            </p:nvSpPr>
            <p:spPr>
              <a:xfrm>
                <a:off x="2903881" y="4904658"/>
                <a:ext cx="9958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600" dirty="0">
                    <a:solidFill>
                      <a:schemeClr val="tx1">
                        <a:lumMod val="95000"/>
                      </a:schemeClr>
                    </a:solidFill>
                    <a:latin typeface="Moon Flower Bold" panose="02000500000000000000" pitchFamily="2" charset="0"/>
                  </a:rPr>
                  <a:t>Rage</a:t>
                </a:r>
                <a:endParaRPr lang="de-DE" sz="2000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3" name="Textfeld 12"/>
              <p:cNvSpPr txBox="1"/>
              <p:nvPr/>
            </p:nvSpPr>
            <p:spPr>
              <a:xfrm>
                <a:off x="5218374" y="1482413"/>
                <a:ext cx="16499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3600" dirty="0" err="1">
                    <a:solidFill>
                      <a:schemeClr val="tx1">
                        <a:lumMod val="95000"/>
                      </a:schemeClr>
                    </a:solidFill>
                    <a:latin typeface="Moon Flower Bold" panose="02000500000000000000" pitchFamily="2" charset="0"/>
                  </a:rPr>
                  <a:t>Anxiety</a:t>
                </a:r>
                <a:endParaRPr lang="de-DE" sz="2000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4" name="Textfeld 13"/>
              <p:cNvSpPr txBox="1"/>
              <p:nvPr/>
            </p:nvSpPr>
            <p:spPr>
              <a:xfrm>
                <a:off x="8449607" y="4888182"/>
                <a:ext cx="16582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600" dirty="0" err="1">
                    <a:solidFill>
                      <a:schemeClr val="tx1">
                        <a:lumMod val="95000"/>
                      </a:schemeClr>
                    </a:solidFill>
                    <a:latin typeface="Moon Flower Bold" panose="02000500000000000000" pitchFamily="2" charset="0"/>
                  </a:rPr>
                  <a:t>depression</a:t>
                </a:r>
                <a:endParaRPr lang="de-DE" sz="2000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</p:grpSp>
        <p:sp>
          <p:nvSpPr>
            <p:cNvPr id="16" name="Textfeld 15"/>
            <p:cNvSpPr txBox="1"/>
            <p:nvPr/>
          </p:nvSpPr>
          <p:spPr>
            <a:xfrm>
              <a:off x="3490367" y="3566622"/>
              <a:ext cx="1523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 err="1">
                  <a:solidFill>
                    <a:schemeClr val="tx1">
                      <a:lumMod val="95000"/>
                    </a:schemeClr>
                  </a:solidFill>
                  <a:latin typeface="Moon Flower Bold" panose="02000500000000000000" pitchFamily="2" charset="0"/>
                </a:rPr>
                <a:t>Rage+Anxiety</a:t>
              </a:r>
              <a:endParaRPr lang="de-DE" sz="1400" dirty="0">
                <a:solidFill>
                  <a:schemeClr val="tx1">
                    <a:lumMod val="95000"/>
                  </a:schemeClr>
                </a:solidFill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7470759" y="3613044"/>
              <a:ext cx="25382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 err="1">
                  <a:solidFill>
                    <a:schemeClr val="tx1">
                      <a:lumMod val="95000"/>
                    </a:schemeClr>
                  </a:solidFill>
                  <a:latin typeface="Moon Flower Bold" panose="02000500000000000000" pitchFamily="2" charset="0"/>
                </a:rPr>
                <a:t>Anxiety</a:t>
              </a:r>
              <a:r>
                <a:rPr lang="de-DE" sz="2400" dirty="0">
                  <a:solidFill>
                    <a:schemeClr val="tx1">
                      <a:lumMod val="95000"/>
                    </a:schemeClr>
                  </a:solidFill>
                  <a:latin typeface="Moon Flower Bold" panose="02000500000000000000" pitchFamily="2" charset="0"/>
                </a:rPr>
                <a:t> + </a:t>
              </a:r>
              <a:r>
                <a:rPr lang="de-DE" sz="2400" dirty="0" err="1">
                  <a:solidFill>
                    <a:schemeClr val="tx1">
                      <a:lumMod val="95000"/>
                    </a:schemeClr>
                  </a:solidFill>
                  <a:latin typeface="Moon Flower Bold" panose="02000500000000000000" pitchFamily="2" charset="0"/>
                </a:rPr>
                <a:t>sadness</a:t>
              </a:r>
              <a:endParaRPr lang="de-DE" sz="1400" dirty="0">
                <a:solidFill>
                  <a:schemeClr val="tx1">
                    <a:lumMod val="95000"/>
                  </a:schemeClr>
                </a:solidFill>
              </a:endParaRPr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5362341" y="5557418"/>
              <a:ext cx="25382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tx1">
                      <a:lumMod val="95000"/>
                    </a:schemeClr>
                  </a:solidFill>
                  <a:latin typeface="Moon Flower Bold" panose="02000500000000000000" pitchFamily="2" charset="0"/>
                </a:rPr>
                <a:t>rage + </a:t>
              </a:r>
              <a:r>
                <a:rPr lang="de-DE" sz="2400" dirty="0" err="1">
                  <a:solidFill>
                    <a:schemeClr val="tx1">
                      <a:lumMod val="95000"/>
                    </a:schemeClr>
                  </a:solidFill>
                  <a:latin typeface="Moon Flower Bold" panose="02000500000000000000" pitchFamily="2" charset="0"/>
                </a:rPr>
                <a:t>sadness</a:t>
              </a:r>
              <a:endParaRPr lang="de-DE" sz="1400" dirty="0">
                <a:solidFill>
                  <a:schemeClr val="tx1">
                    <a:lumMod val="95000"/>
                  </a:schemeClr>
                </a:solidFill>
              </a:endParaRPr>
            </a:p>
          </p:txBody>
        </p:sp>
      </p:grpSp>
      <p:pic>
        <p:nvPicPr>
          <p:cNvPr id="12" name="Grafik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100" y="4478326"/>
            <a:ext cx="2411639" cy="2411639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925" y="4574909"/>
            <a:ext cx="2517710" cy="251771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035" y="1640266"/>
            <a:ext cx="2011604" cy="201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2023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>
          <a:xfrm>
            <a:off x="348343" y="-249435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latin typeface="Moon Flower Bold" panose="02000500000000000000" pitchFamily="2" charset="0"/>
              </a:rPr>
              <a:t>Individual </a:t>
            </a:r>
            <a:r>
              <a:rPr lang="de-DE" sz="6600" dirty="0" err="1">
                <a:latin typeface="Moon Flower Bold" panose="02000500000000000000" pitchFamily="2" charset="0"/>
              </a:rPr>
              <a:t>abilities</a:t>
            </a:r>
            <a:endParaRPr lang="de-DE" sz="6600" dirty="0">
              <a:latin typeface="Moon Flower Bold" panose="02000500000000000000" pitchFamily="2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1071665" y="3306789"/>
            <a:ext cx="2853967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Rampage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A forward dash making rage’s flames burn stronger</a:t>
            </a: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Moon Flower Bold" panose="02000500000000000000" pitchFamily="2" charset="0"/>
              </a:rPr>
              <a:t>run through breakable obstacles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Moon Flower Bold" panose="02000500000000000000" pitchFamily="2" charset="0"/>
              </a:rPr>
              <a:t>light flammable objects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Moon Flower Bold" panose="02000500000000000000" pitchFamily="2" charset="0"/>
              </a:rPr>
              <a:t>Activate explosives</a:t>
            </a:r>
          </a:p>
        </p:txBody>
      </p:sp>
      <p:sp>
        <p:nvSpPr>
          <p:cNvPr id="17" name="Rechteck 16"/>
          <p:cNvSpPr/>
          <p:nvPr/>
        </p:nvSpPr>
        <p:spPr>
          <a:xfrm>
            <a:off x="8242172" y="3321050"/>
            <a:ext cx="2917013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Crybaby 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Makes Depression cry a huge amount of tears.</a:t>
            </a: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Moon Flower Bold" panose="02000500000000000000" pitchFamily="2" charset="0"/>
              </a:rPr>
              <a:t>fill up containers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Moon Flower Bold" panose="02000500000000000000" pitchFamily="2" charset="0"/>
              </a:rPr>
              <a:t>put out fires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Moon Flower Bold" panose="02000500000000000000" pitchFamily="2" charset="0"/>
              </a:rPr>
              <a:t>raise water levels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Moon Flower Bold" panose="02000500000000000000" pitchFamily="2" charset="0"/>
              </a:rPr>
              <a:t>Tear jet-pack  </a:t>
            </a:r>
          </a:p>
          <a:p>
            <a:endParaRPr lang="en-US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4652454" y="3321050"/>
            <a:ext cx="2836918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Cold Feet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Makes Anxiety freeze in place.</a:t>
            </a: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immovable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Repel projectiles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invulnerable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Can be used as a platform</a:t>
            </a:r>
            <a:b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</a:br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</p:txBody>
      </p:sp>
      <p:sp>
        <p:nvSpPr>
          <p:cNvPr id="21" name="Flussdiagramm: Prozess 20"/>
          <p:cNvSpPr/>
          <p:nvPr/>
        </p:nvSpPr>
        <p:spPr>
          <a:xfrm>
            <a:off x="1025946" y="3440242"/>
            <a:ext cx="45719" cy="344357"/>
          </a:xfrm>
          <a:prstGeom prst="flowChartProcess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Flussdiagramm: Prozess 21"/>
          <p:cNvSpPr/>
          <p:nvPr/>
        </p:nvSpPr>
        <p:spPr>
          <a:xfrm>
            <a:off x="4618164" y="3440243"/>
            <a:ext cx="45719" cy="344357"/>
          </a:xfrm>
          <a:prstGeom prst="flowChartProcess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Flussdiagramm: Prozess 22"/>
          <p:cNvSpPr/>
          <p:nvPr/>
        </p:nvSpPr>
        <p:spPr>
          <a:xfrm>
            <a:off x="8219312" y="3440243"/>
            <a:ext cx="45719" cy="344357"/>
          </a:xfrm>
          <a:prstGeom prst="flowChartProcess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8" t="7378" r="16354" b="23446"/>
          <a:stretch/>
        </p:blipFill>
        <p:spPr>
          <a:xfrm>
            <a:off x="5017214" y="1660125"/>
            <a:ext cx="1632161" cy="1660926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9" t="25365" r="36467" b="36957"/>
          <a:stretch/>
        </p:blipFill>
        <p:spPr>
          <a:xfrm>
            <a:off x="1117384" y="1571349"/>
            <a:ext cx="1963167" cy="1749702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2" t="18247" r="22061" b="26574"/>
          <a:stretch/>
        </p:blipFill>
        <p:spPr>
          <a:xfrm>
            <a:off x="8580955" y="1748901"/>
            <a:ext cx="1752653" cy="155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0269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</TotalTime>
  <Words>502</Words>
  <Application>Microsoft Office PowerPoint</Application>
  <PresentationFormat>Widescreen</PresentationFormat>
  <Paragraphs>107</Paragraphs>
  <Slides>16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Calibri Light</vt:lpstr>
      <vt:lpstr>Moon Flower Bold</vt:lpstr>
      <vt:lpstr>Courier New</vt:lpstr>
      <vt:lpstr>Moon Flower</vt:lpstr>
      <vt:lpstr>Times New Roman</vt:lpstr>
      <vt:lpstr>Calibri</vt:lpstr>
      <vt:lpstr>Arial</vt:lpstr>
      <vt:lpstr>Office Theme</vt:lpstr>
      <vt:lpstr>FORGET ME NOT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Tamina Brunke</dc:creator>
  <cp:lastModifiedBy>Frederyk Sperling</cp:lastModifiedBy>
  <cp:revision>121</cp:revision>
  <dcterms:created xsi:type="dcterms:W3CDTF">2018-12-04T19:56:35Z</dcterms:created>
  <dcterms:modified xsi:type="dcterms:W3CDTF">2019-01-08T23:21:34Z</dcterms:modified>
</cp:coreProperties>
</file>